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4"/>
    <p:sldMasterId id="2147483681" r:id="rId5"/>
    <p:sldMasterId id="2147483686" r:id="rId6"/>
  </p:sldMasterIdLst>
  <p:notesMasterIdLst>
    <p:notesMasterId r:id="rId14"/>
  </p:notesMasterIdLst>
  <p:sldIdLst>
    <p:sldId id="262" r:id="rId7"/>
    <p:sldId id="265" r:id="rId8"/>
    <p:sldId id="280" r:id="rId9"/>
    <p:sldId id="296" r:id="rId10"/>
    <p:sldId id="281" r:id="rId11"/>
    <p:sldId id="282" r:id="rId12"/>
    <p:sldId id="28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cky Hipkiss" initials="BH" lastIdx="2" clrIdx="0">
    <p:extLst>
      <p:ext uri="{19B8F6BF-5375-455C-9EA6-DF929625EA0E}">
        <p15:presenceInfo xmlns:p15="http://schemas.microsoft.com/office/powerpoint/2012/main" userId="S::BeckyH@hopscotchconsulting.co.uk::a2950b9c-f8a7-4998-9623-5862537f70c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BCB9"/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5646" autoAdjust="0"/>
  </p:normalViewPr>
  <p:slideViewPr>
    <p:cSldViewPr snapToGrid="0">
      <p:cViewPr varScale="1">
        <p:scale>
          <a:sx n="118" d="100"/>
          <a:sy n="118" d="100"/>
        </p:scale>
        <p:origin x="848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-4050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28AF4-2B07-40B9-BA0C-62D1A945438A}" type="datetimeFigureOut">
              <a:rPr lang="en-GB" smtClean="0"/>
              <a:pPr/>
              <a:t>23/03/2021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18E426-C9CB-42C7-A596-B5BD05DAD36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9643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173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123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Pupils use Worksheet</a:t>
            </a:r>
            <a:r>
              <a:rPr lang="en-US" baseline="0" dirty="0"/>
              <a:t> 1 to record their findings.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8624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Make a class list of conductors and insulators</a:t>
            </a:r>
            <a:r>
              <a:rPr lang="en-US" baseline="0" dirty="0"/>
              <a:t> using the materials from the experiment. </a:t>
            </a:r>
          </a:p>
          <a:p>
            <a:r>
              <a:rPr lang="en-US" baseline="0" dirty="0"/>
              <a:t>Pupils do the experiment again using Worksheet 2 to include their predictions.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99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18E426-C9CB-42C7-A596-B5BD05DAD362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599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79576" y="3590782"/>
            <a:ext cx="7434943" cy="74957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>
                <a:solidFill>
                  <a:srgbClr val="F8F8F8"/>
                </a:solidFill>
                <a:latin typeface="+mn-lt"/>
              </a:defRPr>
            </a:lvl1pPr>
          </a:lstStyle>
          <a:p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179575" y="4384601"/>
            <a:ext cx="7434943" cy="10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F8F8F8"/>
                </a:solidFill>
                <a:latin typeface="+mn-lt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420298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179576" y="3590782"/>
            <a:ext cx="7434943" cy="749570"/>
          </a:xfrm>
          <a:prstGeom prst="rect">
            <a:avLst/>
          </a:prstGeom>
        </p:spPr>
        <p:txBody>
          <a:bodyPr lIns="0" tIns="0" rIns="0" bIns="0"/>
          <a:lstStyle>
            <a:lvl1pPr>
              <a:defRPr sz="4000">
                <a:solidFill>
                  <a:srgbClr val="F8F8F8"/>
                </a:solidFill>
                <a:latin typeface="+mn-lt"/>
              </a:defRPr>
            </a:lvl1pPr>
          </a:lstStyle>
          <a:p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1179575" y="4384601"/>
            <a:ext cx="7434943" cy="1080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3200">
                <a:solidFill>
                  <a:srgbClr val="F8F8F8"/>
                </a:solidFill>
                <a:latin typeface="+mn-lt"/>
              </a:defRPr>
            </a:lvl1pPr>
            <a:lvl2pPr marL="457200" indent="0">
              <a:buNone/>
              <a:defRPr sz="28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0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0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6420298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11556740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15470" y="1304171"/>
            <a:ext cx="8768569" cy="5126609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sz="2200"/>
            </a:lvl1pPr>
            <a:lvl2pPr>
              <a:spcAft>
                <a:spcPts val="0"/>
              </a:spcAft>
              <a:defRPr sz="2000"/>
            </a:lvl2pPr>
            <a:lvl3pPr>
              <a:spcAft>
                <a:spcPts val="0"/>
              </a:spcAft>
              <a:defRPr sz="1800"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9292771" y="1306511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9292771" y="4029392"/>
            <a:ext cx="2411915" cy="2411915"/>
          </a:xfrm>
          <a:prstGeom prst="teardrop">
            <a:avLst/>
          </a:prstGeom>
          <a:noFill/>
        </p:spPr>
        <p:txBody>
          <a:bodyPr/>
          <a:lstStyle>
            <a:lvl1pPr marL="0" indent="0" algn="r">
              <a:buNone/>
              <a:defRPr sz="1400"/>
            </a:lvl1pPr>
          </a:lstStyle>
          <a:p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990538"/>
            <a:ext cx="12192000" cy="869430"/>
          </a:xfrm>
        </p:spPr>
        <p:txBody>
          <a:bodyPr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60820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79" r:id="rId2"/>
    <p:sldLayoutId id="2147483680" r:id="rId3"/>
    <p:sldLayoutId id="2147483663" r:id="rId4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3" r:id="rId3"/>
    <p:sldLayoutId id="2147483684" r:id="rId4"/>
    <p:sldLayoutId id="2147483685" r:id="rId5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9439075" y="64904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12354-6CF5-43F9-824D-90E08BC26D4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0" y="648068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B2E5C-90A2-412C-8BB7-9E117E6D8540}" type="datetime1">
              <a:rPr lang="en-GB" smtClean="0"/>
              <a:pPr/>
              <a:t>23/03/2021</a:t>
            </a:fld>
            <a:endParaRPr lang="en-GB" dirty="0"/>
          </a:p>
        </p:txBody>
      </p:sp>
      <p:sp>
        <p:nvSpPr>
          <p:cNvPr id="12" name="Title Placeholder 11"/>
          <p:cNvSpPr>
            <a:spLocks noGrp="1"/>
          </p:cNvSpPr>
          <p:nvPr>
            <p:ph type="title"/>
          </p:nvPr>
        </p:nvSpPr>
        <p:spPr>
          <a:xfrm>
            <a:off x="292309" y="0"/>
            <a:ext cx="8237096" cy="869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idx="1"/>
          </p:nvPr>
        </p:nvSpPr>
        <p:spPr>
          <a:xfrm>
            <a:off x="609600" y="1289154"/>
            <a:ext cx="10972800" cy="48370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Click to edit Master text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Second level</a:t>
            </a:r>
          </a:p>
          <a:p>
            <a:pPr marL="1143000" marR="0" lvl="2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Third level</a:t>
            </a:r>
          </a:p>
          <a:p>
            <a:pPr marL="1600200" marR="0" lvl="3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Fourth level</a:t>
            </a:r>
          </a:p>
          <a:p>
            <a:pPr marL="2057400" marR="0" lvl="4" indent="-2286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AC143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45D"/>
                </a:solidFill>
                <a:effectLst/>
                <a:uLnTx/>
                <a:uFillTx/>
                <a:latin typeface="+mn-lt"/>
                <a:ea typeface="+mn-ea"/>
                <a:cs typeface="Arial" pitchFamily="34" charset="0"/>
              </a:rPr>
              <a:t>Fifth level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245D"/>
              </a:solidFill>
              <a:effectLst/>
              <a:uLnTx/>
              <a:uFillTx/>
              <a:latin typeface="+mn-lt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7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3" r:id="rId2"/>
    <p:sldLayoutId id="2147483688" r:id="rId3"/>
    <p:sldLayoutId id="2147483689" r:id="rId4"/>
    <p:sldLayoutId id="2147483690" r:id="rId5"/>
  </p:sldLayoutIdLst>
  <p:transition spd="med">
    <p:fade/>
  </p:transition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rgbClr val="F8F8F8"/>
          </a:solidFill>
          <a:latin typeface="+mn-lt"/>
          <a:ea typeface="+mj-ea"/>
          <a:cs typeface="+mj-cs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457200" rtl="0" eaLnBrk="1" fontAlgn="auto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rgbClr val="7AC143"/>
        </a:buClr>
        <a:buSzTx/>
        <a:buFont typeface="Arial" pitchFamily="34" charset="0"/>
        <a:buChar char="•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new-style_widescreen_front-cover_Print-friendl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2"/>
          <p:cNvSpPr txBox="1">
            <a:spLocks/>
          </p:cNvSpPr>
          <p:nvPr/>
        </p:nvSpPr>
        <p:spPr>
          <a:xfrm>
            <a:off x="769376" y="2881123"/>
            <a:ext cx="7434943" cy="722040"/>
          </a:xfrm>
          <a:prstGeom prst="rect">
            <a:avLst/>
          </a:prstGeom>
        </p:spPr>
        <p:txBody>
          <a:bodyPr vert="horz" lIns="0" tIns="0" rIns="91440" bIns="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dirty="0"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Conductors and insulators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22BCB9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Lesson 3</a:t>
            </a: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769376" y="4203915"/>
            <a:ext cx="7434943" cy="722040"/>
          </a:xfrm>
          <a:prstGeom prst="rect">
            <a:avLst/>
          </a:prstGeom>
        </p:spPr>
        <p:txBody>
          <a:bodyPr lIns="0" tIns="0" rIns="0" bIns="0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DCBBCB7-1F98-E24C-81EE-A6613C7AA609}"/>
              </a:ext>
            </a:extLst>
          </p:cNvPr>
          <p:cNvCxnSpPr/>
          <p:nvPr/>
        </p:nvCxnSpPr>
        <p:spPr>
          <a:xfrm>
            <a:off x="769376" y="3892378"/>
            <a:ext cx="2369240" cy="0"/>
          </a:xfrm>
          <a:prstGeom prst="line">
            <a:avLst/>
          </a:prstGeom>
          <a:ln w="285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outcomes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634393" y="1283855"/>
            <a:ext cx="4882166" cy="4882166"/>
          </a:xfrm>
          <a:prstGeom prst="teardrop">
            <a:avLst/>
          </a:prstGeom>
          <a:solidFill>
            <a:schemeClr val="accent4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1456848" y="1283855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2766FC-6F86-E04C-9965-9B0C65FA2919}"/>
              </a:ext>
            </a:extLst>
          </p:cNvPr>
          <p:cNvSpPr txBox="1"/>
          <p:nvPr/>
        </p:nvSpPr>
        <p:spPr>
          <a:xfrm rot="16200000">
            <a:off x="-191009" y="3826235"/>
            <a:ext cx="2862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We will be able to: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4FECA6F-75CF-AC43-B6E2-64A85997C528}"/>
              </a:ext>
            </a:extLst>
          </p:cNvPr>
          <p:cNvSpPr txBox="1"/>
          <p:nvPr/>
        </p:nvSpPr>
        <p:spPr>
          <a:xfrm>
            <a:off x="1918732" y="2873563"/>
            <a:ext cx="41572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000" dirty="0"/>
              <a:t>explain how to ‘fix’ a broken circuit</a:t>
            </a:r>
          </a:p>
          <a:p>
            <a:pPr lvl="0">
              <a:spcAft>
                <a:spcPts val="1200"/>
              </a:spcAft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GB" sz="2000" dirty="0"/>
              <a:t>describe the properties of conductors and insulators</a:t>
            </a: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14300" lvl="0" indent="0">
              <a:spcAft>
                <a:spcPts val="600"/>
              </a:spcAft>
              <a:buNone/>
            </a:pPr>
            <a:endParaRPr lang="en-GB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dirty="0"/>
              <a:t>identify the best materials to conduct electricity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58C92-246C-B44A-802B-8ED32CEC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160" y="2810572"/>
            <a:ext cx="518869" cy="518869"/>
          </a:xfrm>
          <a:prstGeom prst="rect">
            <a:avLst/>
          </a:prstGeom>
        </p:spPr>
      </p:pic>
      <p:pic>
        <p:nvPicPr>
          <p:cNvPr id="106" name="Picture 105">
            <a:extLst>
              <a:ext uri="{FF2B5EF4-FFF2-40B4-BE49-F238E27FC236}">
                <a16:creationId xmlns:a16="http://schemas.microsoft.com/office/drawing/2014/main" id="{FAD16677-1DD8-2445-A572-E4A818125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160" y="3737514"/>
            <a:ext cx="518869" cy="518869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2E887A44-648A-C043-88FC-9871BC15BA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160" y="4664457"/>
            <a:ext cx="518869" cy="518869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B169DBB9-6678-E541-BFB3-154F7A710200}"/>
              </a:ext>
            </a:extLst>
          </p:cNvPr>
          <p:cNvSpPr/>
          <p:nvPr/>
        </p:nvSpPr>
        <p:spPr>
          <a:xfrm>
            <a:off x="7203989" y="2810572"/>
            <a:ext cx="3954162" cy="1551363"/>
          </a:xfrm>
          <a:prstGeom prst="roundRect">
            <a:avLst/>
          </a:prstGeom>
          <a:solidFill>
            <a:schemeClr val="tx1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39">
            <a:extLst>
              <a:ext uri="{FF2B5EF4-FFF2-40B4-BE49-F238E27FC236}">
                <a16:creationId xmlns:a16="http://schemas.microsoft.com/office/drawing/2014/main" id="{20A0BD14-B4B1-EF45-8876-B605E547568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46824" y="3048051"/>
            <a:ext cx="668492" cy="1044663"/>
            <a:chOff x="1137" y="606"/>
            <a:chExt cx="869" cy="1358"/>
          </a:xfrm>
          <a:solidFill>
            <a:srgbClr val="FFFFFF"/>
          </a:solidFill>
        </p:grpSpPr>
        <p:sp>
          <p:nvSpPr>
            <p:cNvPr id="114" name="Freeform 40">
              <a:extLst>
                <a:ext uri="{FF2B5EF4-FFF2-40B4-BE49-F238E27FC236}">
                  <a16:creationId xmlns:a16="http://schemas.microsoft.com/office/drawing/2014/main" id="{246CF930-E4C5-BC4B-97E2-3DF4412061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9" y="1022"/>
              <a:ext cx="385" cy="620"/>
            </a:xfrm>
            <a:custGeom>
              <a:avLst/>
              <a:gdLst>
                <a:gd name="T0" fmla="*/ 104 w 143"/>
                <a:gd name="T1" fmla="*/ 1 h 231"/>
                <a:gd name="T2" fmla="*/ 103 w 143"/>
                <a:gd name="T3" fmla="*/ 0 h 231"/>
                <a:gd name="T4" fmla="*/ 0 w 143"/>
                <a:gd name="T5" fmla="*/ 133 h 231"/>
                <a:gd name="T6" fmla="*/ 67 w 143"/>
                <a:gd name="T7" fmla="*/ 133 h 231"/>
                <a:gd name="T8" fmla="*/ 39 w 143"/>
                <a:gd name="T9" fmla="*/ 230 h 231"/>
                <a:gd name="T10" fmla="*/ 40 w 143"/>
                <a:gd name="T11" fmla="*/ 231 h 231"/>
                <a:gd name="T12" fmla="*/ 143 w 143"/>
                <a:gd name="T13" fmla="*/ 98 h 231"/>
                <a:gd name="T14" fmla="*/ 77 w 143"/>
                <a:gd name="T15" fmla="*/ 98 h 231"/>
                <a:gd name="T16" fmla="*/ 104 w 143"/>
                <a:gd name="T17" fmla="*/ 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231">
                  <a:moveTo>
                    <a:pt x="104" y="1"/>
                  </a:moveTo>
                  <a:cubicBezTo>
                    <a:pt x="104" y="0"/>
                    <a:pt x="104" y="0"/>
                    <a:pt x="103" y="0"/>
                  </a:cubicBezTo>
                  <a:cubicBezTo>
                    <a:pt x="69" y="44"/>
                    <a:pt x="35" y="88"/>
                    <a:pt x="0" y="133"/>
                  </a:cubicBezTo>
                  <a:cubicBezTo>
                    <a:pt x="67" y="133"/>
                    <a:pt x="67" y="133"/>
                    <a:pt x="67" y="133"/>
                  </a:cubicBezTo>
                  <a:cubicBezTo>
                    <a:pt x="57" y="166"/>
                    <a:pt x="48" y="198"/>
                    <a:pt x="39" y="230"/>
                  </a:cubicBezTo>
                  <a:cubicBezTo>
                    <a:pt x="39" y="230"/>
                    <a:pt x="40" y="231"/>
                    <a:pt x="40" y="231"/>
                  </a:cubicBezTo>
                  <a:cubicBezTo>
                    <a:pt x="74" y="187"/>
                    <a:pt x="108" y="143"/>
                    <a:pt x="143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86" y="65"/>
                    <a:pt x="95" y="33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41">
              <a:extLst>
                <a:ext uri="{FF2B5EF4-FFF2-40B4-BE49-F238E27FC236}">
                  <a16:creationId xmlns:a16="http://schemas.microsoft.com/office/drawing/2014/main" id="{346A0208-399D-F141-8815-D75CCD1F4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7" y="606"/>
              <a:ext cx="869" cy="1358"/>
            </a:xfrm>
            <a:custGeom>
              <a:avLst/>
              <a:gdLst>
                <a:gd name="T0" fmla="*/ 323 w 323"/>
                <a:gd name="T1" fmla="*/ 469 h 506"/>
                <a:gd name="T2" fmla="*/ 323 w 323"/>
                <a:gd name="T3" fmla="*/ 83 h 506"/>
                <a:gd name="T4" fmla="*/ 321 w 323"/>
                <a:gd name="T5" fmla="*/ 71 h 506"/>
                <a:gd name="T6" fmla="*/ 287 w 323"/>
                <a:gd name="T7" fmla="*/ 46 h 506"/>
                <a:gd name="T8" fmla="*/ 246 w 323"/>
                <a:gd name="T9" fmla="*/ 46 h 506"/>
                <a:gd name="T10" fmla="*/ 242 w 323"/>
                <a:gd name="T11" fmla="*/ 42 h 506"/>
                <a:gd name="T12" fmla="*/ 242 w 323"/>
                <a:gd name="T13" fmla="*/ 20 h 506"/>
                <a:gd name="T14" fmla="*/ 231 w 323"/>
                <a:gd name="T15" fmla="*/ 3 h 506"/>
                <a:gd name="T16" fmla="*/ 224 w 323"/>
                <a:gd name="T17" fmla="*/ 0 h 506"/>
                <a:gd name="T18" fmla="*/ 99 w 323"/>
                <a:gd name="T19" fmla="*/ 0 h 506"/>
                <a:gd name="T20" fmla="*/ 97 w 323"/>
                <a:gd name="T21" fmla="*/ 1 h 506"/>
                <a:gd name="T22" fmla="*/ 81 w 323"/>
                <a:gd name="T23" fmla="*/ 21 h 506"/>
                <a:gd name="T24" fmla="*/ 81 w 323"/>
                <a:gd name="T25" fmla="*/ 42 h 506"/>
                <a:gd name="T26" fmla="*/ 77 w 323"/>
                <a:gd name="T27" fmla="*/ 46 h 506"/>
                <a:gd name="T28" fmla="*/ 37 w 323"/>
                <a:gd name="T29" fmla="*/ 46 h 506"/>
                <a:gd name="T30" fmla="*/ 19 w 323"/>
                <a:gd name="T31" fmla="*/ 50 h 506"/>
                <a:gd name="T32" fmla="*/ 0 w 323"/>
                <a:gd name="T33" fmla="*/ 83 h 506"/>
                <a:gd name="T34" fmla="*/ 0 w 323"/>
                <a:gd name="T35" fmla="*/ 467 h 506"/>
                <a:gd name="T36" fmla="*/ 0 w 323"/>
                <a:gd name="T37" fmla="*/ 469 h 506"/>
                <a:gd name="T38" fmla="*/ 19 w 323"/>
                <a:gd name="T39" fmla="*/ 502 h 506"/>
                <a:gd name="T40" fmla="*/ 37 w 323"/>
                <a:gd name="T41" fmla="*/ 506 h 506"/>
                <a:gd name="T42" fmla="*/ 287 w 323"/>
                <a:gd name="T43" fmla="*/ 506 h 506"/>
                <a:gd name="T44" fmla="*/ 321 w 323"/>
                <a:gd name="T45" fmla="*/ 481 h 506"/>
                <a:gd name="T46" fmla="*/ 323 w 323"/>
                <a:gd name="T47" fmla="*/ 469 h 506"/>
                <a:gd name="T48" fmla="*/ 287 w 323"/>
                <a:gd name="T49" fmla="*/ 471 h 506"/>
                <a:gd name="T50" fmla="*/ 285 w 323"/>
                <a:gd name="T51" fmla="*/ 471 h 506"/>
                <a:gd name="T52" fmla="*/ 209 w 323"/>
                <a:gd name="T53" fmla="*/ 471 h 506"/>
                <a:gd name="T54" fmla="*/ 39 w 323"/>
                <a:gd name="T55" fmla="*/ 471 h 506"/>
                <a:gd name="T56" fmla="*/ 36 w 323"/>
                <a:gd name="T57" fmla="*/ 471 h 506"/>
                <a:gd name="T58" fmla="*/ 36 w 323"/>
                <a:gd name="T59" fmla="*/ 427 h 506"/>
                <a:gd name="T60" fmla="*/ 36 w 323"/>
                <a:gd name="T61" fmla="*/ 84 h 506"/>
                <a:gd name="T62" fmla="*/ 36 w 323"/>
                <a:gd name="T63" fmla="*/ 82 h 506"/>
                <a:gd name="T64" fmla="*/ 38 w 323"/>
                <a:gd name="T65" fmla="*/ 81 h 506"/>
                <a:gd name="T66" fmla="*/ 285 w 323"/>
                <a:gd name="T67" fmla="*/ 81 h 506"/>
                <a:gd name="T68" fmla="*/ 287 w 323"/>
                <a:gd name="T69" fmla="*/ 82 h 506"/>
                <a:gd name="T70" fmla="*/ 287 w 323"/>
                <a:gd name="T71" fmla="*/ 83 h 506"/>
                <a:gd name="T72" fmla="*/ 287 w 323"/>
                <a:gd name="T73" fmla="*/ 469 h 506"/>
                <a:gd name="T74" fmla="*/ 287 w 323"/>
                <a:gd name="T75" fmla="*/ 471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506">
                  <a:moveTo>
                    <a:pt x="323" y="469"/>
                  </a:moveTo>
                  <a:cubicBezTo>
                    <a:pt x="323" y="341"/>
                    <a:pt x="323" y="212"/>
                    <a:pt x="323" y="83"/>
                  </a:cubicBezTo>
                  <a:cubicBezTo>
                    <a:pt x="323" y="79"/>
                    <a:pt x="322" y="75"/>
                    <a:pt x="321" y="71"/>
                  </a:cubicBezTo>
                  <a:cubicBezTo>
                    <a:pt x="317" y="55"/>
                    <a:pt x="304" y="46"/>
                    <a:pt x="287" y="46"/>
                  </a:cubicBezTo>
                  <a:cubicBezTo>
                    <a:pt x="273" y="46"/>
                    <a:pt x="260" y="46"/>
                    <a:pt x="246" y="46"/>
                  </a:cubicBezTo>
                  <a:cubicBezTo>
                    <a:pt x="243" y="46"/>
                    <a:pt x="242" y="45"/>
                    <a:pt x="242" y="42"/>
                  </a:cubicBezTo>
                  <a:cubicBezTo>
                    <a:pt x="242" y="34"/>
                    <a:pt x="242" y="27"/>
                    <a:pt x="242" y="20"/>
                  </a:cubicBezTo>
                  <a:cubicBezTo>
                    <a:pt x="241" y="13"/>
                    <a:pt x="237" y="7"/>
                    <a:pt x="231" y="3"/>
                  </a:cubicBezTo>
                  <a:cubicBezTo>
                    <a:pt x="229" y="2"/>
                    <a:pt x="226" y="1"/>
                    <a:pt x="224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8" y="0"/>
                    <a:pt x="98" y="1"/>
                    <a:pt x="97" y="1"/>
                  </a:cubicBezTo>
                  <a:cubicBezTo>
                    <a:pt x="87" y="5"/>
                    <a:pt x="82" y="11"/>
                    <a:pt x="81" y="21"/>
                  </a:cubicBezTo>
                  <a:cubicBezTo>
                    <a:pt x="81" y="28"/>
                    <a:pt x="81" y="35"/>
                    <a:pt x="81" y="42"/>
                  </a:cubicBezTo>
                  <a:cubicBezTo>
                    <a:pt x="81" y="45"/>
                    <a:pt x="80" y="46"/>
                    <a:pt x="77" y="46"/>
                  </a:cubicBezTo>
                  <a:cubicBezTo>
                    <a:pt x="64" y="46"/>
                    <a:pt x="50" y="45"/>
                    <a:pt x="37" y="46"/>
                  </a:cubicBezTo>
                  <a:cubicBezTo>
                    <a:pt x="31" y="46"/>
                    <a:pt x="25" y="47"/>
                    <a:pt x="19" y="50"/>
                  </a:cubicBezTo>
                  <a:cubicBezTo>
                    <a:pt x="6" y="57"/>
                    <a:pt x="0" y="68"/>
                    <a:pt x="0" y="83"/>
                  </a:cubicBezTo>
                  <a:cubicBezTo>
                    <a:pt x="0" y="211"/>
                    <a:pt x="0" y="339"/>
                    <a:pt x="0" y="467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84"/>
                    <a:pt x="6" y="495"/>
                    <a:pt x="19" y="502"/>
                  </a:cubicBezTo>
                  <a:cubicBezTo>
                    <a:pt x="25" y="505"/>
                    <a:pt x="31" y="506"/>
                    <a:pt x="37" y="506"/>
                  </a:cubicBezTo>
                  <a:cubicBezTo>
                    <a:pt x="287" y="506"/>
                    <a:pt x="287" y="506"/>
                    <a:pt x="287" y="506"/>
                  </a:cubicBezTo>
                  <a:cubicBezTo>
                    <a:pt x="304" y="506"/>
                    <a:pt x="317" y="497"/>
                    <a:pt x="321" y="481"/>
                  </a:cubicBezTo>
                  <a:cubicBezTo>
                    <a:pt x="323" y="477"/>
                    <a:pt x="323" y="473"/>
                    <a:pt x="323" y="469"/>
                  </a:cubicBezTo>
                  <a:close/>
                  <a:moveTo>
                    <a:pt x="287" y="471"/>
                  </a:moveTo>
                  <a:cubicBezTo>
                    <a:pt x="287" y="471"/>
                    <a:pt x="286" y="471"/>
                    <a:pt x="285" y="471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152" y="471"/>
                    <a:pt x="95" y="471"/>
                    <a:pt x="39" y="471"/>
                  </a:cubicBezTo>
                  <a:cubicBezTo>
                    <a:pt x="38" y="471"/>
                    <a:pt x="37" y="471"/>
                    <a:pt x="36" y="471"/>
                  </a:cubicBezTo>
                  <a:cubicBezTo>
                    <a:pt x="36" y="470"/>
                    <a:pt x="36" y="427"/>
                    <a:pt x="36" y="427"/>
                  </a:cubicBezTo>
                  <a:cubicBezTo>
                    <a:pt x="36" y="84"/>
                    <a:pt x="36" y="84"/>
                    <a:pt x="36" y="84"/>
                  </a:cubicBezTo>
                  <a:cubicBezTo>
                    <a:pt x="36" y="83"/>
                    <a:pt x="36" y="82"/>
                    <a:pt x="36" y="82"/>
                  </a:cubicBezTo>
                  <a:cubicBezTo>
                    <a:pt x="37" y="81"/>
                    <a:pt x="37" y="81"/>
                    <a:pt x="38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6" y="81"/>
                    <a:pt x="287" y="81"/>
                    <a:pt x="287" y="82"/>
                  </a:cubicBezTo>
                  <a:cubicBezTo>
                    <a:pt x="287" y="82"/>
                    <a:pt x="287" y="82"/>
                    <a:pt x="287" y="83"/>
                  </a:cubicBezTo>
                  <a:cubicBezTo>
                    <a:pt x="287" y="212"/>
                    <a:pt x="287" y="340"/>
                    <a:pt x="287" y="469"/>
                  </a:cubicBezTo>
                  <a:cubicBezTo>
                    <a:pt x="287" y="470"/>
                    <a:pt x="287" y="470"/>
                    <a:pt x="287" y="4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1FC0EE95-0901-0047-8453-746AB308BC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2600" y="3129053"/>
            <a:ext cx="698500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A705BE-8D5D-1448-AE29-C4C6FD0B3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6661" y="3162582"/>
            <a:ext cx="668492" cy="88647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of these circuits will light the bulb?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495B677E-0C36-7A4E-873F-21BEF5A12BD8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4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B5650163-FE82-7846-89F3-B11C4606C41B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2766FC-6F86-E04C-9965-9B0C65FA2919}"/>
              </a:ext>
            </a:extLst>
          </p:cNvPr>
          <p:cNvSpPr txBox="1"/>
          <p:nvPr/>
        </p:nvSpPr>
        <p:spPr>
          <a:xfrm>
            <a:off x="292309" y="1206407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Which circuit will light the bulb?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56B7B58-B291-FF45-ACCD-B452E4C7DF0D}"/>
              </a:ext>
            </a:extLst>
          </p:cNvPr>
          <p:cNvSpPr txBox="1"/>
          <p:nvPr/>
        </p:nvSpPr>
        <p:spPr>
          <a:xfrm>
            <a:off x="292309" y="3231119"/>
            <a:ext cx="1739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Why?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F2A51A-B3E3-174F-B3E9-C21592811841}"/>
              </a:ext>
            </a:extLst>
          </p:cNvPr>
          <p:cNvSpPr txBox="1"/>
          <p:nvPr/>
        </p:nvSpPr>
        <p:spPr>
          <a:xfrm>
            <a:off x="292309" y="5255831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For a circuit to work, it must be complete or broken.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E6B24A4D-1372-BF48-A7CA-7AA8BAF709BB}"/>
              </a:ext>
            </a:extLst>
          </p:cNvPr>
          <p:cNvSpPr/>
          <p:nvPr/>
        </p:nvSpPr>
        <p:spPr>
          <a:xfrm>
            <a:off x="3332650" y="1941684"/>
            <a:ext cx="6709718" cy="3053581"/>
          </a:xfrm>
          <a:prstGeom prst="roundRect">
            <a:avLst/>
          </a:prstGeom>
          <a:solidFill>
            <a:srgbClr val="FFFFFF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C6DC8C-EF99-9549-BDCA-A0A083D420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9574" y="2395966"/>
            <a:ext cx="1943100" cy="2209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ABD047-555C-A94D-B659-C365C4E72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9396" y="2098462"/>
            <a:ext cx="1349513" cy="110164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4693243-8DC3-4C42-AA04-D52B3B84D1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496" y="2940671"/>
            <a:ext cx="518869" cy="51886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5112184-733F-1E4C-AF38-4A25B59CF7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4993" y="2940670"/>
            <a:ext cx="518870" cy="5188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61AC55-4E02-A54C-9801-139B5BEE3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3582" y="2395966"/>
            <a:ext cx="18796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8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Which of these circuits will light the bulb?</a:t>
            </a:r>
          </a:p>
        </p:txBody>
      </p:sp>
      <p:sp>
        <p:nvSpPr>
          <p:cNvPr id="37" name="Teardrop 36">
            <a:extLst>
              <a:ext uri="{FF2B5EF4-FFF2-40B4-BE49-F238E27FC236}">
                <a16:creationId xmlns:a16="http://schemas.microsoft.com/office/drawing/2014/main" id="{495B677E-0C36-7A4E-873F-21BEF5A12BD8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4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ardrop 37">
            <a:extLst>
              <a:ext uri="{FF2B5EF4-FFF2-40B4-BE49-F238E27FC236}">
                <a16:creationId xmlns:a16="http://schemas.microsoft.com/office/drawing/2014/main" id="{B5650163-FE82-7846-89F3-B11C4606C41B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2766FC-6F86-E04C-9965-9B0C65FA2919}"/>
              </a:ext>
            </a:extLst>
          </p:cNvPr>
          <p:cNvSpPr txBox="1"/>
          <p:nvPr/>
        </p:nvSpPr>
        <p:spPr>
          <a:xfrm>
            <a:off x="292309" y="1206407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Which circuit will light the bulb?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56B7B58-B291-FF45-ACCD-B452E4C7DF0D}"/>
              </a:ext>
            </a:extLst>
          </p:cNvPr>
          <p:cNvSpPr txBox="1"/>
          <p:nvPr/>
        </p:nvSpPr>
        <p:spPr>
          <a:xfrm>
            <a:off x="292309" y="3231119"/>
            <a:ext cx="1739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Why?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6F2A51A-B3E3-174F-B3E9-C21592811841}"/>
              </a:ext>
            </a:extLst>
          </p:cNvPr>
          <p:cNvSpPr txBox="1"/>
          <p:nvPr/>
        </p:nvSpPr>
        <p:spPr>
          <a:xfrm>
            <a:off x="292309" y="5255831"/>
            <a:ext cx="78195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For a circuit to work, it must be complete or broken.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E6B24A4D-1372-BF48-A7CA-7AA8BAF709BB}"/>
              </a:ext>
            </a:extLst>
          </p:cNvPr>
          <p:cNvSpPr/>
          <p:nvPr/>
        </p:nvSpPr>
        <p:spPr>
          <a:xfrm>
            <a:off x="3332649" y="1941684"/>
            <a:ext cx="7819587" cy="3053581"/>
          </a:xfrm>
          <a:prstGeom prst="roundRect">
            <a:avLst/>
          </a:prstGeom>
          <a:solidFill>
            <a:srgbClr val="FFFFFF"/>
          </a:solid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0251E39-31F0-1A42-B32D-0B5FEFB96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420" y="2478058"/>
            <a:ext cx="2895600" cy="2006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23A40E-3C55-974C-8640-321906712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6043" y="2465174"/>
            <a:ext cx="2895600" cy="2006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5BAE65-4593-0F4D-9024-A2A34EC973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0891" y="5998897"/>
            <a:ext cx="596900" cy="596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9C519B-58A7-A549-856B-2D46369C0B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4566" y="6100497"/>
            <a:ext cx="609600" cy="3937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27FEC2C-1A43-0F45-BFA6-920FEFDB5A59}"/>
              </a:ext>
            </a:extLst>
          </p:cNvPr>
          <p:cNvSpPr txBox="1"/>
          <p:nvPr/>
        </p:nvSpPr>
        <p:spPr>
          <a:xfrm>
            <a:off x="7672620" y="6062466"/>
            <a:ext cx="1739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= Buzzer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F44BF3-D18B-8C46-B911-359662FCC5B7}"/>
              </a:ext>
            </a:extLst>
          </p:cNvPr>
          <p:cNvSpPr txBox="1"/>
          <p:nvPr/>
        </p:nvSpPr>
        <p:spPr>
          <a:xfrm>
            <a:off x="9687721" y="6062466"/>
            <a:ext cx="1739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= Motor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7450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Fixing a circuit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4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1F3B18-CAC5-8A47-B235-6DA9537AFB8B}"/>
              </a:ext>
            </a:extLst>
          </p:cNvPr>
          <p:cNvSpPr txBox="1"/>
          <p:nvPr/>
        </p:nvSpPr>
        <p:spPr>
          <a:xfrm>
            <a:off x="292309" y="1206407"/>
            <a:ext cx="1118711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First, ‘break’ your circuit somewhere (e.g. you could remove a wire).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Use the materials you have to ‘fix’ your circuit, and record what happens each time.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Can you predict which ones will work?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Which materials work best? Which are worst?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Is there a pattern?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15B3ED5-70F9-1749-B48B-77B17E8EC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618504">
            <a:off x="8805052" y="4994956"/>
            <a:ext cx="319852" cy="12135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5431F7-6504-974B-AC7E-00C519D45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1275" y="5356446"/>
            <a:ext cx="712669" cy="927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87391E8-A464-D74C-A414-696EFAFD9C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350260">
            <a:off x="10580430" y="5398715"/>
            <a:ext cx="1304500" cy="4060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5C177A-8831-9B40-A84B-F600A5689E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80447">
            <a:off x="4899031" y="5427312"/>
            <a:ext cx="818204" cy="108501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C3F2DE-7C40-5E45-B765-C949AA70B7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500479">
            <a:off x="3759805" y="4478087"/>
            <a:ext cx="368300" cy="151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A10B9B-A2BE-154D-938A-A216FF28710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47526">
            <a:off x="2687156" y="5574592"/>
            <a:ext cx="602885" cy="790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7258D0-02AE-C742-8337-5ADFEB4287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9736" y="5381846"/>
            <a:ext cx="1409700" cy="9017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0F562B-E804-2F4B-8E43-02106A4C22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516582" y="4817649"/>
            <a:ext cx="723381" cy="7233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FCECFDE-D4E0-DF49-BFC4-B1A8A24BDE7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76599" y="4622908"/>
            <a:ext cx="863600" cy="9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687059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Conductors and insulators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4">
              <a:alpha val="1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9" y="1206408"/>
            <a:ext cx="864486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Conductor</a:t>
            </a: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: materials which allow electricity to pass through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Which examples of conductors did you find?</a:t>
            </a:r>
          </a:p>
          <a:p>
            <a:endParaRPr lang="en-GB" sz="2400" b="1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b="1" kern="0" dirty="0">
                <a:latin typeface="Calibri" panose="020F0502020204030204" pitchFamily="34" charset="0"/>
                <a:cs typeface="Calibri" panose="020F0502020204030204" pitchFamily="34" charset="0"/>
              </a:rPr>
              <a:t>Insulator: </a:t>
            </a:r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materials that prevent electricity passing through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Which examples of insulators did you find?</a:t>
            </a:r>
          </a:p>
          <a:p>
            <a:endParaRPr lang="en-GB" sz="2400" kern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400" kern="0" dirty="0">
                <a:latin typeface="Calibri" panose="020F0502020204030204" pitchFamily="34" charset="0"/>
                <a:cs typeface="Calibri" panose="020F0502020204030204" pitchFamily="34" charset="0"/>
              </a:rPr>
              <a:t>Which material makes the best conductor?</a:t>
            </a:r>
          </a:p>
          <a:p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52269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</a:t>
            </a:r>
          </a:p>
        </p:txBody>
      </p:sp>
      <p:sp>
        <p:nvSpPr>
          <p:cNvPr id="53" name="Teardrop 52">
            <a:extLst>
              <a:ext uri="{FF2B5EF4-FFF2-40B4-BE49-F238E27FC236}">
                <a16:creationId xmlns:a16="http://schemas.microsoft.com/office/drawing/2014/main" id="{FB47424D-163B-7340-82C2-733C44E6215D}"/>
              </a:ext>
            </a:extLst>
          </p:cNvPr>
          <p:cNvSpPr/>
          <p:nvPr/>
        </p:nvSpPr>
        <p:spPr>
          <a:xfrm rot="10800000">
            <a:off x="0" y="869429"/>
            <a:ext cx="5988570" cy="5988570"/>
          </a:xfrm>
          <a:prstGeom prst="teardrop">
            <a:avLst/>
          </a:prstGeom>
          <a:solidFill>
            <a:schemeClr val="accent4">
              <a:alpha val="16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Teardrop 104">
            <a:extLst>
              <a:ext uri="{FF2B5EF4-FFF2-40B4-BE49-F238E27FC236}">
                <a16:creationId xmlns:a16="http://schemas.microsoft.com/office/drawing/2014/main" id="{2F840E1C-9471-E541-8F15-17562BD3079A}"/>
              </a:ext>
            </a:extLst>
          </p:cNvPr>
          <p:cNvSpPr/>
          <p:nvPr/>
        </p:nvSpPr>
        <p:spPr>
          <a:xfrm rot="10800000">
            <a:off x="2504280" y="1975833"/>
            <a:ext cx="4882167" cy="4882167"/>
          </a:xfrm>
          <a:prstGeom prst="teardrop">
            <a:avLst/>
          </a:prstGeom>
          <a:solidFill>
            <a:schemeClr val="accent4">
              <a:alpha val="2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C8E516-0720-C048-9967-A55352CF8666}"/>
              </a:ext>
            </a:extLst>
          </p:cNvPr>
          <p:cNvSpPr txBox="1"/>
          <p:nvPr/>
        </p:nvSpPr>
        <p:spPr>
          <a:xfrm>
            <a:off x="292308" y="1206407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457200">
              <a:buAutoNum type="arabicPeriod"/>
            </a:pPr>
            <a:r>
              <a:rPr lang="en-US" sz="2400" dirty="0"/>
              <a:t>What does an electrical insulator do?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B2AF8DA-F40D-DF42-A97B-142AF451620C}"/>
              </a:ext>
            </a:extLst>
          </p:cNvPr>
          <p:cNvSpPr txBox="1"/>
          <p:nvPr/>
        </p:nvSpPr>
        <p:spPr>
          <a:xfrm>
            <a:off x="771603" y="1764802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en-US" sz="2400" dirty="0">
                <a:solidFill>
                  <a:schemeClr val="accent4"/>
                </a:solidFill>
              </a:rPr>
              <a:t>Prevents electricity from passing through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C355D2B-FA53-5143-8A26-B767D979F61F}"/>
              </a:ext>
            </a:extLst>
          </p:cNvPr>
          <p:cNvSpPr txBox="1"/>
          <p:nvPr/>
        </p:nvSpPr>
        <p:spPr>
          <a:xfrm>
            <a:off x="292308" y="2323197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457200">
              <a:buFont typeface="+mj-lt"/>
              <a:buAutoNum type="arabicPeriod" startAt="2"/>
            </a:pPr>
            <a:r>
              <a:rPr lang="en-US" sz="2400" dirty="0"/>
              <a:t>Why are insulators important in an electrical circuit?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B37B485-20FA-474C-8260-85537BF57E5E}"/>
              </a:ext>
            </a:extLst>
          </p:cNvPr>
          <p:cNvSpPr txBox="1"/>
          <p:nvPr/>
        </p:nvSpPr>
        <p:spPr>
          <a:xfrm>
            <a:off x="771603" y="2881592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en-US" sz="2400" dirty="0">
                <a:solidFill>
                  <a:schemeClr val="accent4"/>
                </a:solidFill>
              </a:rPr>
              <a:t>They make the circuit safe to touch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3E63401-5A04-594C-8529-530BF7F7F232}"/>
              </a:ext>
            </a:extLst>
          </p:cNvPr>
          <p:cNvSpPr txBox="1"/>
          <p:nvPr/>
        </p:nvSpPr>
        <p:spPr>
          <a:xfrm>
            <a:off x="292308" y="3439987"/>
            <a:ext cx="10729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457200">
              <a:buFont typeface="+mj-lt"/>
              <a:buAutoNum type="arabicPeriod" startAt="3"/>
            </a:pPr>
            <a:r>
              <a:rPr lang="en-US" sz="2400" dirty="0"/>
              <a:t>Which of these could be used to complete a circuit: gravel; crayon; teaspoon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C33BAF0-575F-F947-957D-96831573870B}"/>
              </a:ext>
            </a:extLst>
          </p:cNvPr>
          <p:cNvSpPr txBox="1"/>
          <p:nvPr/>
        </p:nvSpPr>
        <p:spPr>
          <a:xfrm>
            <a:off x="771603" y="3998382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en-US" sz="2400" dirty="0">
                <a:solidFill>
                  <a:schemeClr val="accent4"/>
                </a:solidFill>
              </a:rPr>
              <a:t>Teaspoon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9F9F9A8-A727-1C4C-9E8D-E2A167F388E1}"/>
              </a:ext>
            </a:extLst>
          </p:cNvPr>
          <p:cNvSpPr txBox="1"/>
          <p:nvPr/>
        </p:nvSpPr>
        <p:spPr>
          <a:xfrm>
            <a:off x="292308" y="4556777"/>
            <a:ext cx="10729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457200">
              <a:buFont typeface="+mj-lt"/>
              <a:buAutoNum type="arabicPeriod" startAt="4"/>
            </a:pPr>
            <a:r>
              <a:rPr lang="en-US" sz="2400" dirty="0"/>
              <a:t>What does an electrical conductor do?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376A052-5AE4-EF49-8B21-C743BC645A7F}"/>
              </a:ext>
            </a:extLst>
          </p:cNvPr>
          <p:cNvSpPr txBox="1"/>
          <p:nvPr/>
        </p:nvSpPr>
        <p:spPr>
          <a:xfrm>
            <a:off x="771603" y="5115173"/>
            <a:ext cx="7819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0">
              <a:buNone/>
            </a:pPr>
            <a:r>
              <a:rPr lang="en-US" sz="2400" dirty="0">
                <a:solidFill>
                  <a:schemeClr val="accent4"/>
                </a:solidFill>
              </a:rPr>
              <a:t>Allows electricity to pass through easily</a:t>
            </a:r>
          </a:p>
        </p:txBody>
      </p:sp>
    </p:spTree>
    <p:extLst>
      <p:ext uri="{BB962C8B-B14F-4D97-AF65-F5344CB8AC3E}">
        <p14:creationId xmlns:p14="http://schemas.microsoft.com/office/powerpoint/2010/main" val="39109185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3" grpId="0"/>
      <p:bldP spid="44" grpId="0"/>
      <p:bldP spid="45" grpId="0"/>
      <p:bldP spid="46" grpId="0"/>
    </p:bldLst>
  </p:timing>
</p:sld>
</file>

<file path=ppt/theme/theme1.xml><?xml version="1.0" encoding="utf-8"?>
<a:theme xmlns:a="http://schemas.openxmlformats.org/drawingml/2006/main" name="Blue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en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Grey">
  <a:themeElements>
    <a:clrScheme name="ENWL">
      <a:dk1>
        <a:srgbClr val="00245D"/>
      </a:dk1>
      <a:lt1>
        <a:srgbClr val="7AC143"/>
      </a:lt1>
      <a:dk2>
        <a:srgbClr val="A1A1A4"/>
      </a:dk2>
      <a:lt2>
        <a:srgbClr val="5F6062"/>
      </a:lt2>
      <a:accent1>
        <a:srgbClr val="F58426"/>
      </a:accent1>
      <a:accent2>
        <a:srgbClr val="9C7DB9"/>
      </a:accent2>
      <a:accent3>
        <a:srgbClr val="DB0962"/>
      </a:accent3>
      <a:accent4>
        <a:srgbClr val="22BCB9"/>
      </a:accent4>
      <a:accent5>
        <a:srgbClr val="6CADDF"/>
      </a:accent5>
      <a:accent6>
        <a:srgbClr val="7AC143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4A238D1112584BAFC76B3564BEE317" ma:contentTypeVersion="13" ma:contentTypeDescription="Create a new document." ma:contentTypeScope="" ma:versionID="428b2285f8a4f2025f721ca6b19670be">
  <xsd:schema xmlns:xsd="http://www.w3.org/2001/XMLSchema" xmlns:xs="http://www.w3.org/2001/XMLSchema" xmlns:p="http://schemas.microsoft.com/office/2006/metadata/properties" xmlns:ns3="141d012b-9e77-40f9-a00f-7322b306d3fa" xmlns:ns4="9bfc292e-df10-4f59-89cd-5bc84460503e" targetNamespace="http://schemas.microsoft.com/office/2006/metadata/properties" ma:root="true" ma:fieldsID="aebb33b3f3003e0e094fc9fec9ae1eac" ns3:_="" ns4:_="">
    <xsd:import namespace="141d012b-9e77-40f9-a00f-7322b306d3fa"/>
    <xsd:import namespace="9bfc292e-df10-4f59-89cd-5bc844605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d012b-9e77-40f9-a00f-7322b306d3f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fc292e-df10-4f59-89cd-5bc844605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EBD7328-87CC-4A6C-BCD3-9389F2FF4D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1d012b-9e77-40f9-a00f-7322b306d3fa"/>
    <ds:schemaRef ds:uri="9bfc292e-df10-4f59-89cd-5bc844605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A1F9AE-F41F-4562-828A-7EBE4BE230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9F7095-1742-42AD-BBD0-FE6D586CADE8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9bfc292e-df10-4f59-89cd-5bc84460503e"/>
    <ds:schemaRef ds:uri="http://purl.org/dc/elements/1.1/"/>
    <ds:schemaRef ds:uri="http://schemas.microsoft.com/office/2006/metadata/properties"/>
    <ds:schemaRef ds:uri="141d012b-9e77-40f9-a00f-7322b306d3f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4159</TotalTime>
  <Words>314</Words>
  <Application>Microsoft Macintosh PowerPoint</Application>
  <PresentationFormat>Widescreen</PresentationFormat>
  <Paragraphs>57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Blue</vt:lpstr>
      <vt:lpstr>Green</vt:lpstr>
      <vt:lpstr>Grey</vt:lpstr>
      <vt:lpstr>PowerPoint Presentation</vt:lpstr>
      <vt:lpstr>Learning outcomes</vt:lpstr>
      <vt:lpstr>Which of these circuits will light the bulb?</vt:lpstr>
      <vt:lpstr>Which of these circuits will light the bulb?</vt:lpstr>
      <vt:lpstr>Fixing a circuit</vt:lpstr>
      <vt:lpstr>Conductors and insulators</vt:lpstr>
      <vt:lpstr>Quiz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Flanagan, Ged</dc:creator>
  <cp:lastModifiedBy>Nicola Cockerell</cp:lastModifiedBy>
  <cp:revision>286</cp:revision>
  <dcterms:created xsi:type="dcterms:W3CDTF">2016-07-07T12:23:09Z</dcterms:created>
  <dcterms:modified xsi:type="dcterms:W3CDTF">2021-03-23T15:48:32Z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0x0101000E4A238D1112584BAFC76B3564BEE317</vt:lpwstr>
  </property>
</Properties>
</file>